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318" r:id="rId3"/>
    <p:sldId id="304" r:id="rId4"/>
    <p:sldId id="311" r:id="rId5"/>
    <p:sldId id="308" r:id="rId6"/>
    <p:sldId id="320" r:id="rId7"/>
    <p:sldId id="305" r:id="rId8"/>
    <p:sldId id="314" r:id="rId9"/>
    <p:sldId id="310" r:id="rId10"/>
    <p:sldId id="307" r:id="rId11"/>
  </p:sldIdLst>
  <p:sldSz cx="9144000" cy="6858000" type="screen4x3"/>
  <p:notesSz cx="6797675" cy="99298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94197" autoAdjust="0"/>
  </p:normalViewPr>
  <p:slideViewPr>
    <p:cSldViewPr>
      <p:cViewPr varScale="1">
        <p:scale>
          <a:sx n="89" d="100"/>
          <a:sy n="89" d="100"/>
        </p:scale>
        <p:origin x="8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974" y="-78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7047"/>
          </a:xfrm>
          <a:prstGeom prst="rect">
            <a:avLst/>
          </a:prstGeom>
        </p:spPr>
        <p:txBody>
          <a:bodyPr vert="horz" lIns="92218" tIns="46109" rIns="92218" bIns="46109" rtlCol="0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7047"/>
          </a:xfrm>
          <a:prstGeom prst="rect">
            <a:avLst/>
          </a:prstGeom>
        </p:spPr>
        <p:txBody>
          <a:bodyPr vert="horz" lIns="92218" tIns="46109" rIns="92218" bIns="46109" rtlCol="0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18CFEB90-0D08-46E9-912E-03AE8B533585}" type="datetimeFigureOut">
              <a:rPr lang="de-DE"/>
              <a:pPr>
                <a:defRPr/>
              </a:pPr>
              <a:t>05.06.2026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1179"/>
            <a:ext cx="2946400" cy="497046"/>
          </a:xfrm>
          <a:prstGeom prst="rect">
            <a:avLst/>
          </a:prstGeom>
        </p:spPr>
        <p:txBody>
          <a:bodyPr vert="horz" lIns="92218" tIns="46109" rIns="92218" bIns="46109" rtlCol="0" anchor="b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31179"/>
            <a:ext cx="2946400" cy="497046"/>
          </a:xfrm>
          <a:prstGeom prst="rect">
            <a:avLst/>
          </a:prstGeom>
        </p:spPr>
        <p:txBody>
          <a:bodyPr vert="horz" wrap="square" lIns="92218" tIns="46109" rIns="92218" bIns="46109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6E75B3F7-1E05-442F-9E7A-0A745113082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7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8" tIns="46109" rIns="92218" bIns="46109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7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8" tIns="46109" rIns="92218" bIns="46109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2950"/>
            <a:ext cx="496570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383"/>
            <a:ext cx="5438775" cy="4468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8" tIns="46109" rIns="92218" bIns="461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179"/>
            <a:ext cx="2946400" cy="49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8" tIns="46109" rIns="92218" bIns="46109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1179"/>
            <a:ext cx="2946400" cy="49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8" tIns="46109" rIns="92218" bIns="46109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3C965250-088C-4B5E-B277-FA02181CCA3A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65250-088C-4B5E-B277-FA02181CCA3A}" type="slidenum">
              <a:rPr lang="de-DE" altLang="de-DE" smtClean="0"/>
              <a:pPr/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0085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2048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EB1ED49-A33D-4C4B-9543-42EDFC454B11}" type="slidenum">
              <a:rPr lang="de-DE" altLang="de-DE" sz="1300"/>
              <a:pPr eaLnBrk="1" hangingPunct="1">
                <a:spcBef>
                  <a:spcPct val="0"/>
                </a:spcBef>
              </a:pPr>
              <a:t>3</a:t>
            </a:fld>
            <a:endParaRPr lang="de-DE" altLang="de-DE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2048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EB1ED49-A33D-4C4B-9543-42EDFC454B11}" type="slidenum">
              <a:rPr lang="de-DE" altLang="de-DE" sz="1300"/>
              <a:pPr eaLnBrk="1" hangingPunct="1">
                <a:spcBef>
                  <a:spcPct val="0"/>
                </a:spcBef>
              </a:pPr>
              <a:t>4</a:t>
            </a:fld>
            <a:endParaRPr lang="de-DE" altLang="de-DE" sz="1300"/>
          </a:p>
        </p:txBody>
      </p:sp>
    </p:spTree>
    <p:extLst>
      <p:ext uri="{BB962C8B-B14F-4D97-AF65-F5344CB8AC3E}">
        <p14:creationId xmlns:p14="http://schemas.microsoft.com/office/powerpoint/2010/main" val="1676072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2048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EB1ED49-A33D-4C4B-9543-42EDFC454B11}" type="slidenum">
              <a:rPr lang="de-DE" altLang="de-DE" sz="1300"/>
              <a:pPr eaLnBrk="1" hangingPunct="1">
                <a:spcBef>
                  <a:spcPct val="0"/>
                </a:spcBef>
              </a:pPr>
              <a:t>5</a:t>
            </a:fld>
            <a:endParaRPr lang="de-DE" altLang="de-DE" sz="1300"/>
          </a:p>
        </p:txBody>
      </p:sp>
    </p:spTree>
    <p:extLst>
      <p:ext uri="{BB962C8B-B14F-4D97-AF65-F5344CB8AC3E}">
        <p14:creationId xmlns:p14="http://schemas.microsoft.com/office/powerpoint/2010/main" val="1366284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2150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7713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25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2900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48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20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92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64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36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5D65C64-D5D6-4342-8D50-AF53B171A718}" type="slidenum">
              <a:rPr lang="de-DE" altLang="de-DE" sz="1300"/>
              <a:pPr eaLnBrk="1" hangingPunct="1">
                <a:spcBef>
                  <a:spcPct val="0"/>
                </a:spcBef>
              </a:pPr>
              <a:t>9</a:t>
            </a:fld>
            <a:endParaRPr lang="de-DE" altLang="de-DE" sz="1300"/>
          </a:p>
        </p:txBody>
      </p:sp>
    </p:spTree>
    <p:extLst>
      <p:ext uri="{BB962C8B-B14F-4D97-AF65-F5344CB8AC3E}">
        <p14:creationId xmlns:p14="http://schemas.microsoft.com/office/powerpoint/2010/main" val="4012213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9552" y="980728"/>
            <a:ext cx="8352928" cy="4824536"/>
          </a:xfrm>
        </p:spPr>
        <p:txBody>
          <a:bodyPr/>
          <a:lstStyle>
            <a:lvl1pPr marL="571500" indent="-476250" algn="l" eaLnBrk="1" hangingPunct="1">
              <a:lnSpc>
                <a:spcPct val="85000"/>
              </a:lnSpc>
              <a:spcBef>
                <a:spcPct val="50000"/>
              </a:spcBef>
              <a:buClrTx/>
              <a:buSzTx/>
              <a:buFontTx/>
              <a:buNone/>
              <a:defRPr sz="32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3B0B726-7B49-4419-9937-F972BEF18325}" type="slidenum">
              <a:rPr lang="de-DE" altLang="de-DE"/>
              <a:pPr/>
              <a:t>‹Nr.›</a:t>
            </a:fld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11413" y="6308725"/>
            <a:ext cx="4248150" cy="5762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20. Fachtagung des VHE-Nord e.V. am 13.06.2018 in Lüneburg</a:t>
            </a:r>
          </a:p>
        </p:txBody>
      </p:sp>
    </p:spTree>
    <p:extLst>
      <p:ext uri="{BB962C8B-B14F-4D97-AF65-F5344CB8AC3E}">
        <p14:creationId xmlns:p14="http://schemas.microsoft.com/office/powerpoint/2010/main" val="3476405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971601" y="6309320"/>
            <a:ext cx="6553150" cy="503238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de-DE" sz="700" dirty="0"/>
          </a:p>
          <a:p>
            <a:pPr>
              <a:defRPr/>
            </a:pPr>
            <a:r>
              <a:rPr lang="de-DE" dirty="0"/>
              <a:t>25. Fachtagung des VHE-Nord e.V. am 16.06.2025 auf Schloss Basthorst, </a:t>
            </a:r>
            <a:r>
              <a:rPr lang="de-DE" dirty="0" err="1"/>
              <a:t>Crivitz</a:t>
            </a:r>
            <a:endParaRPr lang="de-DE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524750" y="6308725"/>
            <a:ext cx="1162050" cy="549275"/>
          </a:xfrm>
        </p:spPr>
        <p:txBody>
          <a:bodyPr/>
          <a:lstStyle>
            <a:lvl1pPr>
              <a:defRPr sz="1000"/>
            </a:lvl1pPr>
          </a:lstStyle>
          <a:p>
            <a:endParaRPr lang="de-DE" altLang="de-DE" dirty="0"/>
          </a:p>
          <a:p>
            <a:fld id="{9E7AE672-F26D-495F-933B-8513C59EEA78}" type="slidenum">
              <a:rPr lang="de-DE" altLang="de-DE" sz="1400"/>
              <a:pPr/>
              <a:t>‹Nr.›</a:t>
            </a:fld>
            <a:endParaRPr lang="de-DE" altLang="de-DE" sz="1400" dirty="0"/>
          </a:p>
        </p:txBody>
      </p:sp>
    </p:spTree>
    <p:extLst>
      <p:ext uri="{BB962C8B-B14F-4D97-AF65-F5344CB8AC3E}">
        <p14:creationId xmlns:p14="http://schemas.microsoft.com/office/powerpoint/2010/main" val="3553240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20. Fachtagung des VHE-Nord e.V. am 13.06.2018 in Lüneburg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9EE6768-5D7A-4CFD-8C2B-FB4CA31B45A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19074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0825" y="1125538"/>
            <a:ext cx="4178300" cy="4967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81525" y="1125538"/>
            <a:ext cx="4178300" cy="4967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411413" y="6308725"/>
            <a:ext cx="4464050" cy="5762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20. Fachtagung des VHE-Nord e.V. am 13.06.2018 in Lüneburg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101C2E-8C00-45D7-8DD5-2C25CFBB6BF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1164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7C0AEF3-9DAE-4168-8751-36A1CE2902D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57997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20. Fachtagung des VHE-Nord e.V. am 13.06.2018 in Lüneburg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70A91C0-58C6-4DD3-A99D-64E23EC6644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3319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20. Fachtagung des VHE-Nord e.V. am 13.06.2018 in Lüneburg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AACDF42-ED7A-4722-91B8-99AFAE7C038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95117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20. Fachtagung des VHE-Nord e.V. am 13.06.2018 in Lüneburg</a:t>
            </a: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28E280A-9C47-4D74-8A27-783D8F7BD39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7753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20. Fachtagung des VHE-Nord e.V. am 13.06.2018 in Lüneburg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C8D70BD-16D0-44CF-AE4F-D6B2ACB2961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78921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20. Fachtagung des VHE-Nord e.V. am 13.06.2018 in Lüneburg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25B9639-6C5D-4680-AC84-9ED21A960B6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12244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32575" y="260350"/>
            <a:ext cx="2127250" cy="583247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229350" cy="5832475"/>
          </a:xfrm>
        </p:spPr>
        <p:txBody>
          <a:bodyPr vert="eaVert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20. Fachtagung des VHE-Nord e.V. am 13.06.2018 in Lüneburg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C4E416B-DB4D-442C-B33C-2C509CBDBCE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57009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ChangeArrowheads="1"/>
          </p:cNvSpPr>
          <p:nvPr userDrawn="1"/>
        </p:nvSpPr>
        <p:spPr bwMode="auto">
          <a:xfrm>
            <a:off x="0" y="6308725"/>
            <a:ext cx="9144000" cy="584200"/>
          </a:xfrm>
          <a:prstGeom prst="rect">
            <a:avLst/>
          </a:prstGeom>
          <a:solidFill>
            <a:srgbClr val="008000">
              <a:alpha val="50195"/>
            </a:srgbClr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27" name="Rectangle 13"/>
          <p:cNvSpPr>
            <a:spLocks noChangeArrowheads="1"/>
          </p:cNvSpPr>
          <p:nvPr userDrawn="1"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9900">
              <a:alpha val="50195"/>
            </a:srgbClr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pic>
        <p:nvPicPr>
          <p:cNvPr id="1028" name="Picture 8" descr="Logo Humus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013" y="58738"/>
            <a:ext cx="592137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188913"/>
            <a:ext cx="700405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de-DE" altLang="de-DE"/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052513"/>
            <a:ext cx="8437562" cy="525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altLang="de-DE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11413" y="6308725"/>
            <a:ext cx="4465637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de-DE"/>
              <a:t>20. Fachtagung des VHE-Nord e.V. am 13.06.2018 in Lüneburg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750" y="6245225"/>
            <a:ext cx="11620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endParaRPr lang="de-DE" altLang="de-DE"/>
          </a:p>
          <a:p>
            <a:fld id="{27EEF3AB-C1FC-4D87-A425-E0978033478A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53" r:id="rId1"/>
    <p:sldLayoutId id="2147484654" r:id="rId2"/>
    <p:sldLayoutId id="2147484655" r:id="rId3"/>
    <p:sldLayoutId id="2147484656" r:id="rId4"/>
    <p:sldLayoutId id="2147484657" r:id="rId5"/>
    <p:sldLayoutId id="2147484658" r:id="rId6"/>
    <p:sldLayoutId id="2147484659" r:id="rId7"/>
    <p:sldLayoutId id="2147484660" r:id="rId8"/>
    <p:sldLayoutId id="2147484661" r:id="rId9"/>
    <p:sldLayoutId id="2147484662" r:id="rId10"/>
    <p:sldLayoutId id="2147484663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he-nord.de/fachtagung-2026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vhe-nord.de/fachtagung-2026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89040"/>
            <a:ext cx="6400800" cy="2389187"/>
          </a:xfrm>
        </p:spPr>
        <p:txBody>
          <a:bodyPr/>
          <a:lstStyle/>
          <a:p>
            <a:pPr algn="ctr"/>
            <a:r>
              <a:rPr lang="de-DE" altLang="de-DE" sz="2400" dirty="0"/>
              <a:t>Hotel Munte in Bremen, 08. Juni 2026</a:t>
            </a:r>
          </a:p>
          <a:p>
            <a:pPr algn="ctr"/>
            <a:endParaRPr lang="de-DE" altLang="de-DE" sz="1600" dirty="0"/>
          </a:p>
          <a:p>
            <a:pPr algn="ctr"/>
            <a:r>
              <a:rPr lang="de-DE" altLang="de-DE" sz="1600" dirty="0"/>
              <a:t>Mit freundlicher Unterstützung durch die Firma</a:t>
            </a:r>
          </a:p>
          <a:p>
            <a:pPr algn="ctr"/>
            <a:r>
              <a:rPr lang="de-DE" altLang="de-DE" sz="1600" dirty="0"/>
              <a:t>BR Handelsgesellschaft mbH</a:t>
            </a:r>
          </a:p>
          <a:p>
            <a:pPr algn="ctr"/>
            <a:endParaRPr lang="de-DE" altLang="de-DE" sz="1600" dirty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412875"/>
            <a:ext cx="8496300" cy="1944688"/>
          </a:xfrm>
        </p:spPr>
        <p:txBody>
          <a:bodyPr/>
          <a:lstStyle/>
          <a:p>
            <a:pPr eaLnBrk="1" hangingPunct="1">
              <a:defRPr/>
            </a:pPr>
            <a:r>
              <a:rPr lang="de-DE" altLang="de-DE" sz="3200" dirty="0">
                <a:solidFill>
                  <a:schemeClr val="tx1"/>
                </a:solidFill>
              </a:rPr>
              <a:t>26. Fachtagung des VHE-Nord e.V.</a:t>
            </a:r>
            <a:br>
              <a:rPr lang="de-DE" altLang="de-DE" sz="3200" dirty="0">
                <a:solidFill>
                  <a:schemeClr val="tx1"/>
                </a:solidFill>
              </a:rPr>
            </a:br>
            <a:br>
              <a:rPr lang="de-DE" altLang="de-DE" sz="3200" dirty="0">
                <a:solidFill>
                  <a:schemeClr val="tx1"/>
                </a:solidFill>
              </a:rPr>
            </a:br>
            <a:r>
              <a:rPr lang="de-DE" altLang="de-DE" sz="2800" dirty="0">
                <a:solidFill>
                  <a:srgbClr val="006600"/>
                </a:solidFill>
              </a:rPr>
              <a:t>„</a:t>
            </a:r>
            <a:r>
              <a:rPr lang="de-DE" altLang="de-DE" sz="2800" cap="small" dirty="0">
                <a:solidFill>
                  <a:srgbClr val="006600"/>
                </a:solidFill>
              </a:rPr>
              <a:t>SAUBERER BIOABFALL HILFT MOORE SCHÜTZEN</a:t>
            </a:r>
            <a:r>
              <a:rPr lang="de-DE" altLang="de-DE" sz="2800" dirty="0">
                <a:solidFill>
                  <a:srgbClr val="006600"/>
                </a:solidFill>
              </a:rPr>
              <a:t>“</a:t>
            </a:r>
            <a:endParaRPr lang="de-DE" altLang="de-DE" b="0" dirty="0">
              <a:solidFill>
                <a:srgbClr val="006600"/>
              </a:solidFill>
            </a:endParaRPr>
          </a:p>
        </p:txBody>
      </p:sp>
      <p:pic>
        <p:nvPicPr>
          <p:cNvPr id="6" name="Grafik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42309" y="5229198"/>
            <a:ext cx="1008000" cy="100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18435" name="Inhaltsplatzhalter 2"/>
          <p:cNvSpPr>
            <a:spLocks noGrp="1"/>
          </p:cNvSpPr>
          <p:nvPr>
            <p:ph idx="1"/>
          </p:nvPr>
        </p:nvSpPr>
        <p:spPr>
          <a:xfrm>
            <a:off x="323850" y="1052513"/>
            <a:ext cx="8437563" cy="5157811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de-DE" sz="2400" b="1" dirty="0">
                <a:effectLst/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Ab 2026 stellen wir aus Nachhaltigkeitsgründen keinen Fachtagungsband zum Mitnehmen zur Verfügung </a:t>
            </a:r>
            <a:br>
              <a:rPr lang="de-DE" sz="2400" b="1" dirty="0">
                <a:effectLst/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de-DE" sz="2400" b="1" dirty="0">
                <a:effectLst/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– stattdessen finden Sie die Fach-Vorträge 2026</a:t>
            </a:r>
          </a:p>
          <a:p>
            <a:pPr>
              <a:spcBef>
                <a:spcPts val="1200"/>
              </a:spcBef>
            </a:pPr>
            <a:r>
              <a:rPr lang="de-DE" sz="2400" b="1" dirty="0"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unter dem folgenden Link:</a:t>
            </a:r>
            <a:endParaRPr lang="de-DE" b="1" dirty="0">
              <a:latin typeface="+mj-lt"/>
              <a:ea typeface="+mj-ea"/>
              <a:cs typeface="+mj-cs"/>
            </a:endParaRPr>
          </a:p>
          <a:p>
            <a:pPr marL="85725" indent="-85725">
              <a:spcBef>
                <a:spcPts val="1200"/>
              </a:spcBef>
            </a:pPr>
            <a:r>
              <a:rPr lang="de-DE" altLang="de-DE" sz="2400" b="1" dirty="0">
                <a:solidFill>
                  <a:srgbClr val="006600"/>
                </a:solidFill>
                <a:highlight>
                  <a:srgbClr val="FFFF00"/>
                </a:highligh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de-DE" altLang="de-DE" sz="2400" b="1" dirty="0">
                <a:solidFill>
                  <a:srgbClr val="00660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vhe-nord</a:t>
            </a:r>
            <a:r>
              <a:rPr lang="de-DE" altLang="de-DE" sz="2400" b="1" dirty="0">
                <a:solidFill>
                  <a:srgbClr val="006600"/>
                </a:solidFill>
                <a:highlight>
                  <a:srgbClr val="FFFF00"/>
                </a:highligh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.de/fachtagung-2026/</a:t>
            </a:r>
            <a:r>
              <a:rPr lang="de-DE" altLang="de-DE" sz="2400" b="1" dirty="0">
                <a:solidFill>
                  <a:srgbClr val="006600"/>
                </a:solidFill>
                <a:highlight>
                  <a:srgbClr val="FFFF00"/>
                </a:highlight>
              </a:rPr>
              <a:t> </a:t>
            </a:r>
            <a:br>
              <a:rPr lang="de-DE" altLang="de-DE" sz="2400" b="1" dirty="0">
                <a:solidFill>
                  <a:srgbClr val="006600"/>
                </a:solidFill>
                <a:highlight>
                  <a:srgbClr val="FFFF00"/>
                </a:highlight>
              </a:rPr>
            </a:br>
            <a:r>
              <a:rPr lang="de-DE" altLang="de-DE" sz="2400" b="1" dirty="0">
                <a:solidFill>
                  <a:srgbClr val="006600"/>
                </a:solidFill>
                <a:highlight>
                  <a:srgbClr val="FFFF00"/>
                </a:highlight>
                <a:latin typeface="Helvetica Neue"/>
              </a:rPr>
              <a:t>plus C</a:t>
            </a:r>
            <a:r>
              <a:rPr lang="de-DE" sz="2400" b="1" dirty="0">
                <a:effectLst/>
                <a:highlight>
                  <a:srgbClr val="FFFF00"/>
                </a:highlight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ode-Eingabe:</a:t>
            </a:r>
            <a:r>
              <a:rPr lang="de-DE" sz="2400" b="1" dirty="0">
                <a:highlight>
                  <a:srgbClr val="FFFF00"/>
                </a:highlight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   </a:t>
            </a:r>
            <a:r>
              <a:rPr lang="de-DE" sz="2400" b="1" dirty="0">
                <a:effectLst/>
                <a:highlight>
                  <a:srgbClr val="FFFF00"/>
                </a:highlight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#fAcH-TAg26#</a:t>
            </a:r>
            <a:endParaRPr lang="de-DE" sz="2400" b="1" dirty="0">
              <a:highlight>
                <a:srgbClr val="FFFF00"/>
              </a:highlight>
              <a:latin typeface="Helvetica Neue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de-DE" sz="2800" b="1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oder</a:t>
            </a:r>
            <a:r>
              <a:rPr lang="de-DE" sz="28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</a:p>
          <a:p>
            <a:pPr marL="85725" indent="-85725">
              <a:spcBef>
                <a:spcPts val="1200"/>
              </a:spcBef>
            </a:pPr>
            <a:r>
              <a:rPr lang="de-DE" sz="2800" b="1" dirty="0"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den QR-Code nutzen</a:t>
            </a:r>
            <a:br>
              <a:rPr lang="de-DE" sz="2800" b="1" dirty="0"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de-DE" sz="2400" b="1" dirty="0">
                <a:highlight>
                  <a:srgbClr val="00FFFF"/>
                </a:highlight>
                <a:latin typeface="Helvetica Neue"/>
              </a:rPr>
              <a:t>plus Code-Eingabe:   #fAcH-TAg26#</a:t>
            </a:r>
          </a:p>
          <a:p>
            <a:pPr>
              <a:spcBef>
                <a:spcPts val="1200"/>
              </a:spcBef>
            </a:pPr>
            <a:endParaRPr lang="de-DE" sz="2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8" name="Foliennummernplatzhalter 2"/>
          <p:cNvSpPr>
            <a:spLocks noGrp="1"/>
          </p:cNvSpPr>
          <p:nvPr>
            <p:ph type="sldNum" sz="quarter" idx="11"/>
          </p:nvPr>
        </p:nvSpPr>
        <p:spPr>
          <a:xfrm>
            <a:off x="8461864" y="6210324"/>
            <a:ext cx="370384" cy="432048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fld id="{441B7192-4A87-4A1D-AE4B-AAA6E2E79647}" type="slidenum">
              <a:rPr lang="de-DE" altLang="de-DE" sz="140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de-DE" altLang="de-DE" sz="1400" dirty="0"/>
          </a:p>
        </p:txBody>
      </p:sp>
      <p:sp>
        <p:nvSpPr>
          <p:cNvPr id="6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1367433" y="6425770"/>
            <a:ext cx="6337126" cy="431652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/>
              <a:t>26. Fachtagung des VHE-Nord e.V. am 08.06.2026, Hotel Munte in Bremen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BCAAF8-4382-5E79-43A1-786E60F87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710" y="3428924"/>
            <a:ext cx="2647950" cy="2647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1082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913"/>
            <a:ext cx="7992888" cy="504825"/>
          </a:xfrm>
        </p:spPr>
        <p:txBody>
          <a:bodyPr/>
          <a:lstStyle/>
          <a:p>
            <a:pPr eaLnBrk="1" hangingPunct="1">
              <a:defRPr/>
            </a:pPr>
            <a:br>
              <a:rPr lang="de-DE" dirty="0"/>
            </a:br>
            <a:r>
              <a:rPr lang="de-DE" altLang="de-DE" sz="1800" dirty="0"/>
              <a:t>„</a:t>
            </a:r>
            <a:r>
              <a:rPr lang="de-DE" sz="1800" b="1" cap="small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Sauberer Bioabfall hilft Moore schützen</a:t>
            </a:r>
            <a:r>
              <a:rPr lang="de-DE" altLang="de-DE" sz="1800" dirty="0"/>
              <a:t>“  </a:t>
            </a:r>
            <a:r>
              <a:rPr lang="de-DE" sz="1800" cap="small" dirty="0"/>
              <a:t>(I)</a:t>
            </a:r>
            <a:br>
              <a:rPr lang="de-DE" dirty="0"/>
            </a:br>
            <a:endParaRPr lang="de-DE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836712"/>
            <a:ext cx="8568952" cy="5253929"/>
          </a:xfrm>
        </p:spPr>
        <p:txBody>
          <a:bodyPr/>
          <a:lstStyle/>
          <a:p>
            <a:pPr marL="1879600" indent="-1879600">
              <a:spcBef>
                <a:spcPts val="800"/>
              </a:spcBef>
              <a:defRPr/>
            </a:pPr>
            <a:endParaRPr lang="de-DE" altLang="de-DE" sz="1800" b="1" dirty="0"/>
          </a:p>
          <a:p>
            <a:pPr marL="1879600" indent="-1879600">
              <a:spcBef>
                <a:spcPts val="800"/>
              </a:spcBef>
              <a:defRPr/>
            </a:pPr>
            <a:r>
              <a:rPr lang="de-DE" altLang="de-DE" sz="1600" b="1" dirty="0"/>
              <a:t>12:45 – 13:00 Uhr</a:t>
            </a:r>
            <a:r>
              <a:rPr lang="de-DE" altLang="de-DE" sz="1600" b="1" i="1" dirty="0"/>
              <a:t>	</a:t>
            </a:r>
            <a:r>
              <a:rPr lang="de-DE" altLang="de-DE" sz="1600" b="1" dirty="0"/>
              <a:t>Begrüßung und Eröffnung der 26. Fachtagung</a:t>
            </a:r>
            <a:br>
              <a:rPr lang="de-DE" altLang="de-DE" sz="1600" b="1" dirty="0"/>
            </a:br>
            <a:r>
              <a:rPr lang="de-DE" altLang="de-DE" sz="1600" i="1" dirty="0"/>
              <a:t>Stefan Grüner, Vorsitzender des VHE-Nord e.V.</a:t>
            </a:r>
          </a:p>
          <a:p>
            <a:pPr marL="1879600" indent="-1879600">
              <a:spcBef>
                <a:spcPts val="800"/>
              </a:spcBef>
              <a:defRPr/>
            </a:pPr>
            <a:endParaRPr lang="de-DE" altLang="de-DE" sz="1200" i="1" dirty="0"/>
          </a:p>
          <a:p>
            <a:pPr marL="1879600" indent="-1879600">
              <a:spcBef>
                <a:spcPts val="800"/>
              </a:spcBef>
              <a:defRPr/>
            </a:pPr>
            <a:r>
              <a:rPr lang="de-DE" altLang="de-DE" sz="1600" b="1" u="sng" dirty="0"/>
              <a:t>BLOCK 1:</a:t>
            </a:r>
            <a:r>
              <a:rPr lang="de-DE" altLang="de-DE" sz="1600" b="1" dirty="0"/>
              <a:t>	</a:t>
            </a:r>
            <a:r>
              <a:rPr lang="de-DE" altLang="de-DE" sz="1600" b="1" i="1" dirty="0"/>
              <a:t>Moderation: </a:t>
            </a:r>
            <a:r>
              <a:rPr lang="de-DE" sz="1600" i="1" dirty="0">
                <a:latin typeface="Arial" panose="020B0604020202020204" pitchFamily="34" charset="0"/>
              </a:rPr>
              <a:t>Prof. Dr. Martin Wittmaier, Vorstandsmitglied VHE-Nord e.V.</a:t>
            </a:r>
            <a:endParaRPr lang="de-DE" altLang="de-DE" sz="1600" i="1" dirty="0">
              <a:latin typeface="Arial" panose="020B0604020202020204" pitchFamily="34" charset="0"/>
            </a:endParaRPr>
          </a:p>
          <a:p>
            <a:pPr marL="1879600" indent="-1879600">
              <a:spcBef>
                <a:spcPts val="800"/>
              </a:spcBef>
              <a:defRPr/>
            </a:pPr>
            <a:r>
              <a:rPr lang="de-DE" altLang="de-DE" sz="1600" b="1" dirty="0"/>
              <a:t>13:00 – 13:30 Uhr</a:t>
            </a:r>
            <a:r>
              <a:rPr lang="de-DE" altLang="de-DE" sz="1600" b="1" i="1" dirty="0"/>
              <a:t>	</a:t>
            </a:r>
            <a:r>
              <a:rPr lang="de-DE" sz="1600" b="1" dirty="0"/>
              <a:t>Ein Jahr § 2a BioAbfV – Was hat sich im Norden verändert?</a:t>
            </a:r>
            <a:br>
              <a:rPr lang="de-DE" sz="1600" b="1" dirty="0">
                <a:solidFill>
                  <a:srgbClr val="FF0000"/>
                </a:solidFill>
              </a:rPr>
            </a:br>
            <a:r>
              <a:rPr lang="de-DE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Ergebnisse einer Mitgliederbefragung des VHE-Nord e.V.</a:t>
            </a:r>
            <a:br>
              <a:rPr lang="de-DE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de-DE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Prof. Dr. Martin Wittmaier (IEKrW - Institut für Energie- und Kreislaufwirtschaft an der Hochschule Bremen GmbH, Bremen) </a:t>
            </a:r>
            <a:r>
              <a:rPr lang="de-DE" sz="1600" i="1" dirty="0"/>
              <a:t>	</a:t>
            </a:r>
            <a:endParaRPr lang="de-DE" altLang="de-DE" sz="1600" i="1" dirty="0"/>
          </a:p>
          <a:p>
            <a:pPr marL="1879600" indent="-1879600">
              <a:spcBef>
                <a:spcPts val="1200"/>
              </a:spcBef>
              <a:defRPr/>
            </a:pPr>
            <a:r>
              <a:rPr lang="de-DE" altLang="de-DE" sz="1600" b="1" dirty="0"/>
              <a:t>13:30 – 14:00 Uhr</a:t>
            </a:r>
            <a:r>
              <a:rPr lang="de-DE" altLang="de-DE" sz="1600" b="1" i="1" dirty="0"/>
              <a:t>	</a:t>
            </a:r>
            <a:r>
              <a:rPr lang="de-DE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Betriebserfahrungen mit automatisierter Sichtkontrolle im Anlieferbereich eines Kompostwerkes und errechneter Relation zu den Fremdstoffgehalten</a:t>
            </a:r>
            <a:br>
              <a:rPr lang="de-DE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de-DE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Dipl.-Ing. Karl-Uwe Schäfer (Betriebsleiter Kompostierungsanlage </a:t>
            </a:r>
            <a:br>
              <a:rPr lang="de-DE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de-DE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Schwegermoor der AWIGO Biomasse GmbH, Bohmte-Hunteburg) </a:t>
            </a:r>
            <a:endParaRPr lang="de-DE" altLang="de-DE" sz="1600" i="1" dirty="0">
              <a:solidFill>
                <a:srgbClr val="FF0000"/>
              </a:solidFill>
            </a:endParaRPr>
          </a:p>
        </p:txBody>
      </p:sp>
      <p:sp>
        <p:nvSpPr>
          <p:cNvPr id="14340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1367433" y="6425770"/>
            <a:ext cx="6337126" cy="431652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/>
              <a:t>26. Fachtagung des VHE-Nord e.V. am 08.06.2026, Hotel Munte in Bremen</a:t>
            </a:r>
          </a:p>
        </p:txBody>
      </p:sp>
      <p:sp>
        <p:nvSpPr>
          <p:cNvPr id="14341" name="Foliennummernplatzhalter 2"/>
          <p:cNvSpPr>
            <a:spLocks noGrp="1"/>
          </p:cNvSpPr>
          <p:nvPr>
            <p:ph type="sldNum" sz="quarter" idx="11"/>
          </p:nvPr>
        </p:nvSpPr>
        <p:spPr>
          <a:xfrm>
            <a:off x="8450088" y="6210324"/>
            <a:ext cx="370384" cy="432048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fld id="{441B7192-4A87-4A1D-AE4B-AAA6E2E79647}" type="slidenum">
              <a:rPr lang="de-DE" altLang="de-DE" sz="140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de-DE" altLang="de-DE" sz="1400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71760" y="831355"/>
            <a:ext cx="8568952" cy="3833351"/>
          </a:xfrm>
        </p:spPr>
        <p:txBody>
          <a:bodyPr/>
          <a:lstStyle/>
          <a:p>
            <a:pPr marL="1879600" indent="-1879600">
              <a:spcBef>
                <a:spcPts val="800"/>
              </a:spcBef>
              <a:defRPr/>
            </a:pPr>
            <a:endParaRPr lang="de-DE" altLang="de-DE" sz="1800" b="1" dirty="0"/>
          </a:p>
          <a:p>
            <a:pPr marL="1879600" indent="-1879600">
              <a:spcBef>
                <a:spcPts val="800"/>
              </a:spcBef>
              <a:defRPr/>
            </a:pPr>
            <a:r>
              <a:rPr lang="de-DE" altLang="de-DE" sz="1600" b="1" u="sng" dirty="0"/>
              <a:t>BLOCK 1:</a:t>
            </a:r>
            <a:r>
              <a:rPr lang="de-DE" altLang="de-DE" sz="1600" b="1" dirty="0"/>
              <a:t>	</a:t>
            </a:r>
            <a:br>
              <a:rPr lang="de-DE" altLang="de-DE" sz="1600" b="1" dirty="0"/>
            </a:br>
            <a:br>
              <a:rPr lang="de-DE" altLang="de-DE" sz="1600" b="1" dirty="0"/>
            </a:br>
            <a:r>
              <a:rPr lang="de-DE" altLang="de-DE" sz="1600" b="1" i="1" dirty="0"/>
              <a:t>Moderation: </a:t>
            </a:r>
            <a:r>
              <a:rPr lang="de-DE" sz="1600" i="1" dirty="0">
                <a:latin typeface="Arial" panose="020B0604020202020204" pitchFamily="34" charset="0"/>
              </a:rPr>
              <a:t>Prof. Dr. Martin Wittmaier, Vorstandsmitglied VHE-Nord  e.V.</a:t>
            </a:r>
            <a:endParaRPr lang="de-DE" altLang="de-DE" sz="1600" i="1" dirty="0">
              <a:latin typeface="Arial" panose="020B0604020202020204" pitchFamily="34" charset="0"/>
            </a:endParaRPr>
          </a:p>
          <a:p>
            <a:pPr marL="1879600" indent="-1879600">
              <a:spcBef>
                <a:spcPts val="800"/>
              </a:spcBef>
              <a:defRPr/>
            </a:pPr>
            <a:r>
              <a:rPr lang="de-DE" altLang="de-DE" sz="1600" b="1" dirty="0"/>
              <a:t>14:00 – 14:30 Uhr</a:t>
            </a:r>
            <a:r>
              <a:rPr lang="de-DE" altLang="de-DE" sz="1600" b="1" i="1" dirty="0"/>
              <a:t>	</a:t>
            </a:r>
            <a:r>
              <a:rPr lang="de-DE" altLang="de-DE" sz="1600" b="1" dirty="0"/>
              <a:t>Wie Maschinen aus dem Produktportfolio der Eggersmann Gruppe Anlagenbetreiber bei der Einhaltung der Vorgaben der BioAbfV unterstützen</a:t>
            </a:r>
          </a:p>
          <a:p>
            <a:pPr marL="1879600" indent="-1879600">
              <a:spcBef>
                <a:spcPts val="800"/>
              </a:spcBef>
              <a:defRPr/>
            </a:pPr>
            <a:r>
              <a:rPr lang="de-DE" altLang="de-DE" sz="1600" b="1" dirty="0">
                <a:solidFill>
                  <a:srgbClr val="FF0000"/>
                </a:solidFill>
              </a:rPr>
              <a:t>	</a:t>
            </a:r>
            <a:r>
              <a:rPr lang="de-DE" altLang="de-DE" sz="1600" i="1" dirty="0">
                <a:latin typeface="Arial" panose="020B0604020202020204" pitchFamily="34" charset="0"/>
              </a:rPr>
              <a:t>Tim </a:t>
            </a:r>
            <a:r>
              <a:rPr lang="de-DE" altLang="de-DE" sz="1600" i="1" dirty="0" err="1">
                <a:latin typeface="Arial" panose="020B0604020202020204" pitchFamily="34" charset="0"/>
              </a:rPr>
              <a:t>Sudahl</a:t>
            </a:r>
            <a:r>
              <a:rPr lang="de-DE" altLang="de-DE" sz="1600" i="1" dirty="0">
                <a:latin typeface="Arial" panose="020B0604020202020204" pitchFamily="34" charset="0"/>
              </a:rPr>
              <a:t> (Leitung Vertrieb, BR Handelsgesellschaft mbH, Warburg) und Unterstützer der diesjährigen Fachtagung</a:t>
            </a:r>
          </a:p>
          <a:p>
            <a:pPr marL="1879600" indent="-1879600">
              <a:spcBef>
                <a:spcPts val="500"/>
              </a:spcBef>
              <a:defRPr/>
            </a:pPr>
            <a:r>
              <a:rPr lang="de-DE" sz="1600" i="1" dirty="0">
                <a:solidFill>
                  <a:srgbClr val="000000"/>
                </a:solidFill>
              </a:rPr>
              <a:t>	</a:t>
            </a:r>
            <a:endParaRPr lang="de-DE" altLang="de-DE" sz="1600" b="1" dirty="0"/>
          </a:p>
          <a:p>
            <a:pPr marL="1879600" indent="-1879600">
              <a:spcBef>
                <a:spcPts val="800"/>
              </a:spcBef>
              <a:defRPr/>
            </a:pPr>
            <a:r>
              <a:rPr lang="de-DE" altLang="de-DE" sz="1600" b="1" dirty="0"/>
              <a:t>14:30 </a:t>
            </a:r>
            <a:r>
              <a:rPr lang="de-DE" altLang="de-DE" sz="1600" b="1" dirty="0">
                <a:solidFill>
                  <a:srgbClr val="000000"/>
                </a:solidFill>
              </a:rPr>
              <a:t>– 15:00 Uhr</a:t>
            </a:r>
            <a:r>
              <a:rPr lang="de-DE" altLang="de-DE" sz="1600" b="1" dirty="0"/>
              <a:t>	Diskussion mit anschließender Kaffeepause</a:t>
            </a:r>
          </a:p>
          <a:p>
            <a:pPr marL="1798638" indent="-1798638">
              <a:defRPr/>
            </a:pPr>
            <a:endParaRPr lang="de-DE" altLang="de-DE" sz="1600" b="1" dirty="0"/>
          </a:p>
          <a:p>
            <a:pPr>
              <a:defRPr/>
            </a:pPr>
            <a:endParaRPr lang="de-DE" altLang="de-DE" sz="800" b="1" dirty="0"/>
          </a:p>
        </p:txBody>
      </p:sp>
      <p:sp>
        <p:nvSpPr>
          <p:cNvPr id="6" name="Inhaltsplatzhalter 1"/>
          <p:cNvSpPr txBox="1">
            <a:spLocks/>
          </p:cNvSpPr>
          <p:nvPr/>
        </p:nvSpPr>
        <p:spPr bwMode="auto">
          <a:xfrm flipH="1">
            <a:off x="251519" y="1700808"/>
            <a:ext cx="1421855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1879600" indent="-1879600" defTabSz="231775">
              <a:spcBef>
                <a:spcPts val="600"/>
              </a:spcBef>
              <a:spcAft>
                <a:spcPts val="600"/>
              </a:spcAft>
              <a:defRPr/>
            </a:pPr>
            <a:r>
              <a:rPr lang="de-DE" sz="1200" b="1" kern="0" dirty="0"/>
              <a:t>Fortsetzung</a:t>
            </a:r>
          </a:p>
          <a:p>
            <a:pPr marL="2060575" indent="-2060575">
              <a:defRPr/>
            </a:pPr>
            <a:endParaRPr lang="de-DE" altLang="de-DE" sz="800" b="1" kern="0" dirty="0"/>
          </a:p>
        </p:txBody>
      </p:sp>
      <p:sp>
        <p:nvSpPr>
          <p:cNvPr id="9" name="Foliennummernplatzhalter 2"/>
          <p:cNvSpPr>
            <a:spLocks noGrp="1"/>
          </p:cNvSpPr>
          <p:nvPr>
            <p:ph type="sldNum" sz="quarter" idx="11"/>
          </p:nvPr>
        </p:nvSpPr>
        <p:spPr>
          <a:xfrm>
            <a:off x="8461864" y="6210324"/>
            <a:ext cx="370384" cy="432048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fld id="{441B7192-4A87-4A1D-AE4B-AAA6E2E79647}" type="slidenum">
              <a:rPr lang="de-DE" altLang="de-DE" sz="140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de-DE" altLang="de-DE" sz="14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775" y="4802323"/>
            <a:ext cx="1744438" cy="1247686"/>
          </a:xfrm>
          <a:prstGeom prst="rect">
            <a:avLst/>
          </a:prstGeom>
        </p:spPr>
      </p:pic>
      <p:sp>
        <p:nvSpPr>
          <p:cNvPr id="10" name="Inhaltsplatzhalter 1"/>
          <p:cNvSpPr txBox="1">
            <a:spLocks/>
          </p:cNvSpPr>
          <p:nvPr/>
        </p:nvSpPr>
        <p:spPr bwMode="auto">
          <a:xfrm>
            <a:off x="3307930" y="6045384"/>
            <a:ext cx="2456128" cy="22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defRPr/>
            </a:pPr>
            <a:r>
              <a:rPr lang="de-DE" altLang="de-DE" sz="800" kern="0" dirty="0"/>
              <a:t>© latte-kaffee.jpg von </a:t>
            </a:r>
            <a:r>
              <a:rPr lang="de-DE" altLang="de-DE" sz="800" kern="0" dirty="0" err="1"/>
              <a:t>freestockcenter</a:t>
            </a:r>
            <a:r>
              <a:rPr lang="de-DE" altLang="de-DE" sz="800" kern="0" dirty="0"/>
              <a:t> auf </a:t>
            </a:r>
            <a:r>
              <a:rPr lang="de-DE" altLang="de-DE" sz="800" kern="0" dirty="0" err="1"/>
              <a:t>Freepik</a:t>
            </a:r>
            <a:endParaRPr lang="de-DE" altLang="de-DE" sz="800" kern="0" dirty="0"/>
          </a:p>
        </p:txBody>
      </p:sp>
      <p:sp>
        <p:nvSpPr>
          <p:cNvPr id="11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1367433" y="6425770"/>
            <a:ext cx="6337126" cy="431652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/>
              <a:t>26. Fachtagung des VHE-Nord e.V. am 08.06.2026, Hotel Munte in Bremen</a:t>
            </a: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271760" y="188913"/>
            <a:ext cx="7972648" cy="504825"/>
          </a:xfrm>
        </p:spPr>
        <p:txBody>
          <a:bodyPr/>
          <a:lstStyle/>
          <a:p>
            <a:pPr eaLnBrk="1" hangingPunct="1">
              <a:defRPr/>
            </a:pPr>
            <a:br>
              <a:rPr lang="de-DE" dirty="0"/>
            </a:br>
            <a:r>
              <a:rPr lang="de-DE" sz="1800" dirty="0"/>
              <a:t>„</a:t>
            </a:r>
            <a:r>
              <a:rPr lang="de-DE" sz="1800" b="1" cap="small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Sauberer Bioabfall hilft Moore schützen</a:t>
            </a:r>
            <a:r>
              <a:rPr lang="de-DE" altLang="de-DE" sz="1800" dirty="0"/>
              <a:t>“ </a:t>
            </a:r>
            <a:r>
              <a:rPr lang="de-DE" sz="1800" cap="small" dirty="0"/>
              <a:t>(II)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9980372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liennummernplatzhalter 2"/>
          <p:cNvSpPr>
            <a:spLocks noGrp="1"/>
          </p:cNvSpPr>
          <p:nvPr>
            <p:ph type="sldNum" sz="quarter" idx="11"/>
          </p:nvPr>
        </p:nvSpPr>
        <p:spPr>
          <a:xfrm>
            <a:off x="8461864" y="6210324"/>
            <a:ext cx="370384" cy="432048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fld id="{441B7192-4A87-4A1D-AE4B-AAA6E2E79647}" type="slidenum">
              <a:rPr lang="de-DE" altLang="de-DE" sz="140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de-DE" altLang="de-DE" sz="1400" dirty="0"/>
          </a:p>
        </p:txBody>
      </p:sp>
      <p:sp>
        <p:nvSpPr>
          <p:cNvPr id="10" name="Inhaltsplatzhalter 1"/>
          <p:cNvSpPr txBox="1">
            <a:spLocks/>
          </p:cNvSpPr>
          <p:nvPr/>
        </p:nvSpPr>
        <p:spPr bwMode="auto">
          <a:xfrm>
            <a:off x="5508104" y="5534988"/>
            <a:ext cx="2456128" cy="22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defRPr/>
            </a:pPr>
            <a:r>
              <a:rPr lang="de-DE" altLang="de-DE" sz="800" kern="0" dirty="0"/>
              <a:t>© latte-kaffee.jpg von </a:t>
            </a:r>
            <a:r>
              <a:rPr lang="de-DE" altLang="de-DE" sz="800" kern="0" dirty="0" err="1"/>
              <a:t>freestockcenter</a:t>
            </a:r>
            <a:r>
              <a:rPr lang="de-DE" altLang="de-DE" sz="800" kern="0" dirty="0"/>
              <a:t> auf </a:t>
            </a:r>
            <a:r>
              <a:rPr lang="de-DE" altLang="de-DE" sz="800" kern="0" dirty="0" err="1"/>
              <a:t>Freepik</a:t>
            </a:r>
            <a:endParaRPr lang="de-DE" altLang="de-DE" sz="800" kern="0" dirty="0"/>
          </a:p>
        </p:txBody>
      </p:sp>
      <p:sp>
        <p:nvSpPr>
          <p:cNvPr id="11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1367433" y="6425770"/>
            <a:ext cx="6337126" cy="431652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/>
              <a:t>26. Fachtagung des VHE-Nord e.V. am 08.06.2026, Hotel Munte in Bremen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143" y="1412776"/>
            <a:ext cx="6679695" cy="4122212"/>
          </a:xfrm>
          <a:prstGeom prst="rect">
            <a:avLst/>
          </a:prstGeom>
        </p:spPr>
      </p:pic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51920" y="188631"/>
            <a:ext cx="1296143" cy="504825"/>
          </a:xfrm>
        </p:spPr>
        <p:txBody>
          <a:bodyPr/>
          <a:lstStyle/>
          <a:p>
            <a:pPr eaLnBrk="1" hangingPunct="1">
              <a:defRPr/>
            </a:pPr>
            <a:br>
              <a:rPr lang="de-DE" dirty="0"/>
            </a:br>
            <a:r>
              <a:rPr lang="de-DE" altLang="de-DE" sz="2800" cap="small" dirty="0"/>
              <a:t>Pause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1182937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altLang="de-DE" dirty="0"/>
          </a:p>
        </p:txBody>
      </p:sp>
      <p:sp>
        <p:nvSpPr>
          <p:cNvPr id="18435" name="Inhaltsplatzhalter 2"/>
          <p:cNvSpPr>
            <a:spLocks noGrp="1"/>
          </p:cNvSpPr>
          <p:nvPr>
            <p:ph idx="1"/>
          </p:nvPr>
        </p:nvSpPr>
        <p:spPr>
          <a:xfrm>
            <a:off x="323850" y="1052513"/>
            <a:ext cx="8437563" cy="5157811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de-DE" sz="2400" b="1" dirty="0">
                <a:effectLst/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Ab 2026 stellen wir aus Nachhaltigkeitsgründen keinen Fachtagungsband zum Mitnehmen zur Verfügung </a:t>
            </a:r>
            <a:br>
              <a:rPr lang="de-DE" sz="2400" b="1" dirty="0">
                <a:effectLst/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de-DE" sz="2400" b="1" dirty="0">
                <a:effectLst/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– stattdessen finden Sie die Fach-Vorträge 2026</a:t>
            </a:r>
          </a:p>
          <a:p>
            <a:pPr>
              <a:spcBef>
                <a:spcPts val="1200"/>
              </a:spcBef>
            </a:pPr>
            <a:r>
              <a:rPr lang="de-DE" sz="2400" b="1" dirty="0"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unter dem folgenden Link:</a:t>
            </a:r>
            <a:endParaRPr lang="de-DE" b="1" dirty="0">
              <a:latin typeface="+mj-lt"/>
              <a:ea typeface="+mj-ea"/>
              <a:cs typeface="+mj-cs"/>
            </a:endParaRPr>
          </a:p>
          <a:p>
            <a:pPr marL="85725" indent="-85725">
              <a:spcBef>
                <a:spcPts val="1200"/>
              </a:spcBef>
            </a:pPr>
            <a:r>
              <a:rPr lang="de-DE" altLang="de-DE" sz="2400" b="1" dirty="0">
                <a:solidFill>
                  <a:srgbClr val="006600"/>
                </a:solidFill>
                <a:highlight>
                  <a:srgbClr val="FFFF00"/>
                </a:highligh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de-DE" altLang="de-DE" sz="2400" b="1" dirty="0">
                <a:solidFill>
                  <a:srgbClr val="00660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vhe-nord</a:t>
            </a:r>
            <a:r>
              <a:rPr lang="de-DE" altLang="de-DE" sz="2400" b="1" dirty="0">
                <a:solidFill>
                  <a:srgbClr val="006600"/>
                </a:solidFill>
                <a:highlight>
                  <a:srgbClr val="FFFF00"/>
                </a:highligh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.de/fachtagung-2026/</a:t>
            </a:r>
            <a:r>
              <a:rPr lang="de-DE" altLang="de-DE" sz="2400" b="1" dirty="0">
                <a:solidFill>
                  <a:srgbClr val="006600"/>
                </a:solidFill>
                <a:highlight>
                  <a:srgbClr val="FFFF00"/>
                </a:highlight>
              </a:rPr>
              <a:t> </a:t>
            </a:r>
            <a:br>
              <a:rPr lang="de-DE" altLang="de-DE" sz="2400" b="1" dirty="0">
                <a:solidFill>
                  <a:srgbClr val="006600"/>
                </a:solidFill>
                <a:highlight>
                  <a:srgbClr val="FFFF00"/>
                </a:highlight>
              </a:rPr>
            </a:br>
            <a:r>
              <a:rPr lang="de-DE" altLang="de-DE" sz="2400" b="1" dirty="0">
                <a:solidFill>
                  <a:srgbClr val="006600"/>
                </a:solidFill>
                <a:highlight>
                  <a:srgbClr val="FFFF00"/>
                </a:highlight>
                <a:latin typeface="Helvetica Neue"/>
              </a:rPr>
              <a:t>plus C</a:t>
            </a:r>
            <a:r>
              <a:rPr lang="de-DE" sz="2400" b="1" dirty="0">
                <a:effectLst/>
                <a:highlight>
                  <a:srgbClr val="FFFF00"/>
                </a:highlight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ode-Eingabe:</a:t>
            </a:r>
            <a:r>
              <a:rPr lang="de-DE" sz="2400" b="1" dirty="0">
                <a:highlight>
                  <a:srgbClr val="FFFF00"/>
                </a:highlight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   </a:t>
            </a:r>
            <a:r>
              <a:rPr lang="de-DE" sz="2400" b="1" dirty="0">
                <a:effectLst/>
                <a:highlight>
                  <a:srgbClr val="FFFF00"/>
                </a:highlight>
                <a:latin typeface="Helvetica Neue"/>
                <a:ea typeface="Aptos" panose="020B0004020202020204" pitchFamily="34" charset="0"/>
                <a:cs typeface="Aptos" panose="020B0004020202020204" pitchFamily="34" charset="0"/>
              </a:rPr>
              <a:t>#fAcH-TAg26#</a:t>
            </a:r>
            <a:endParaRPr lang="de-DE" sz="2400" b="1" dirty="0">
              <a:highlight>
                <a:srgbClr val="FFFF00"/>
              </a:highlight>
              <a:latin typeface="Helvetica Neue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de-DE" sz="2800" b="1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oder</a:t>
            </a:r>
            <a:r>
              <a:rPr lang="de-DE" sz="28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</a:p>
          <a:p>
            <a:pPr marL="85725" indent="-85725">
              <a:spcBef>
                <a:spcPts val="1200"/>
              </a:spcBef>
            </a:pPr>
            <a:r>
              <a:rPr lang="de-DE" sz="2800" b="1" dirty="0"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den QR-Code nutzen</a:t>
            </a:r>
            <a:br>
              <a:rPr lang="de-DE" sz="2800" b="1" dirty="0">
                <a:highlight>
                  <a:srgbClr val="00FFFF"/>
                </a:highlight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de-DE" sz="2400" b="1" dirty="0">
                <a:highlight>
                  <a:srgbClr val="00FFFF"/>
                </a:highlight>
                <a:latin typeface="Helvetica Neue"/>
              </a:rPr>
              <a:t>plus Code-Eingabe:   #fAcH-TAg26#</a:t>
            </a:r>
          </a:p>
          <a:p>
            <a:pPr>
              <a:spcBef>
                <a:spcPts val="1200"/>
              </a:spcBef>
            </a:pPr>
            <a:endParaRPr lang="de-DE" sz="2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8" name="Foliennummernplatzhalter 2"/>
          <p:cNvSpPr>
            <a:spLocks noGrp="1"/>
          </p:cNvSpPr>
          <p:nvPr>
            <p:ph type="sldNum" sz="quarter" idx="11"/>
          </p:nvPr>
        </p:nvSpPr>
        <p:spPr>
          <a:xfrm>
            <a:off x="8461864" y="6210324"/>
            <a:ext cx="370384" cy="432048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fld id="{441B7192-4A87-4A1D-AE4B-AAA6E2E79647}" type="slidenum">
              <a:rPr lang="de-DE" altLang="de-DE" sz="140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de-DE" altLang="de-DE" sz="1400" dirty="0"/>
          </a:p>
        </p:txBody>
      </p:sp>
      <p:sp>
        <p:nvSpPr>
          <p:cNvPr id="6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1367433" y="6425770"/>
            <a:ext cx="6337126" cy="431652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/>
              <a:t>26. Fachtagung des VHE-Nord e.V. am 08.06.2026, Hotel Munte in Bremen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BCAAF8-4382-5E79-43A1-786E60F87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710" y="3428924"/>
            <a:ext cx="2647950" cy="2647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4315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801229"/>
            <a:ext cx="8568952" cy="5544616"/>
          </a:xfrm>
        </p:spPr>
        <p:txBody>
          <a:bodyPr/>
          <a:lstStyle/>
          <a:p>
            <a:pPr marL="1879600" indent="-1879600">
              <a:spcBef>
                <a:spcPts val="800"/>
              </a:spcBef>
              <a:defRPr/>
            </a:pPr>
            <a:endParaRPr lang="de-DE" altLang="de-DE" sz="1800" b="1" u="sng" dirty="0"/>
          </a:p>
          <a:p>
            <a:pPr marL="1879600" indent="-1879600">
              <a:spcBef>
                <a:spcPts val="800"/>
              </a:spcBef>
              <a:defRPr/>
            </a:pPr>
            <a:r>
              <a:rPr lang="de-DE" altLang="de-DE" sz="1600" b="1" u="sng" dirty="0"/>
              <a:t>BLOCK 2:</a:t>
            </a:r>
            <a:r>
              <a:rPr lang="de-DE" altLang="de-DE" sz="1600" b="1" dirty="0"/>
              <a:t>	</a:t>
            </a:r>
            <a:r>
              <a:rPr lang="de-DE" altLang="de-DE" sz="1600" b="1" i="1" dirty="0"/>
              <a:t>Moderation: </a:t>
            </a:r>
            <a:r>
              <a:rPr lang="de-DE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Ralph Hohenschurz-Schmidt, Mitglied im </a:t>
            </a:r>
            <a:r>
              <a:rPr lang="de-DE" altLang="de-DE" sz="1600" i="1" dirty="0"/>
              <a:t>VHE-Nord e.V.</a:t>
            </a:r>
          </a:p>
          <a:p>
            <a:pPr marL="1879600" indent="-1879600">
              <a:spcBef>
                <a:spcPts val="800"/>
              </a:spcBef>
              <a:defRPr/>
            </a:pPr>
            <a:endParaRPr lang="de-DE" altLang="de-DE" sz="1200" b="1" dirty="0"/>
          </a:p>
          <a:p>
            <a:pPr marL="1879600" indent="-1879600">
              <a:spcBef>
                <a:spcPts val="800"/>
              </a:spcBef>
              <a:defRPr/>
            </a:pPr>
            <a:r>
              <a:rPr lang="de-DE" altLang="de-DE" sz="1600" b="1" dirty="0"/>
              <a:t>15:45 – 16:30 Uhr	</a:t>
            </a:r>
            <a:r>
              <a:rPr lang="de-DE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Moor und Klima – Fakten und Maßnahmen: </a:t>
            </a:r>
            <a:br>
              <a:rPr lang="de-DE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de-DE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Was kommt auf uns zu? </a:t>
            </a:r>
            <a:r>
              <a:rPr lang="de-DE" sz="1600" i="1" dirty="0">
                <a:solidFill>
                  <a:srgbClr val="FF0000"/>
                </a:solidFill>
              </a:rPr>
              <a:t>	</a:t>
            </a:r>
            <a:br>
              <a:rPr lang="de-DE" sz="1600" i="1" dirty="0">
                <a:solidFill>
                  <a:srgbClr val="FF0000"/>
                </a:solidFill>
              </a:rPr>
            </a:br>
            <a:r>
              <a:rPr lang="de-DE" sz="1600" i="1" dirty="0"/>
              <a:t>Prof. (</a:t>
            </a:r>
            <a:r>
              <a:rPr lang="de-DE" sz="1600" i="1" dirty="0" err="1"/>
              <a:t>em</a:t>
            </a:r>
            <a:r>
              <a:rPr lang="de-DE" sz="1600" i="1" dirty="0"/>
              <a:t>.) Dr. Hans Joosten (Universität Greifswald und </a:t>
            </a:r>
            <a:br>
              <a:rPr lang="de-DE" sz="1600" i="1" dirty="0"/>
            </a:br>
            <a:r>
              <a:rPr lang="de-DE" sz="1600" i="1" dirty="0"/>
              <a:t>Vorstand der Stiftung Moorbibliothek, Greifswald)</a:t>
            </a:r>
            <a:br>
              <a:rPr lang="de-DE" sz="1600" i="1" dirty="0"/>
            </a:br>
            <a:endParaRPr lang="de-DE" sz="1600" i="1" dirty="0"/>
          </a:p>
          <a:p>
            <a:pPr marL="1879600" indent="-1879600">
              <a:spcBef>
                <a:spcPts val="800"/>
              </a:spcBef>
              <a:defRPr/>
            </a:pPr>
            <a:r>
              <a:rPr lang="de-DE" altLang="de-DE" sz="1600" b="1" dirty="0"/>
              <a:t>16:45 – 17:45 Uhr	Kurzstatements zu Torfersatzstrategie, Praxisbeispiele in der Erden- und Substratwirtschaft, alternativer Bewirtschaftung nasser Standorte und anschließende Diskussion rund um Moor und Torf </a:t>
            </a:r>
            <a:br>
              <a:rPr lang="de-DE" altLang="de-DE" sz="1600" b="1" dirty="0"/>
            </a:br>
            <a:br>
              <a:rPr lang="de-DE" sz="1600" b="1" dirty="0">
                <a:solidFill>
                  <a:srgbClr val="FF0000"/>
                </a:solidFill>
              </a:rPr>
            </a:br>
            <a:r>
              <a:rPr lang="de-DE" sz="1600" b="1" dirty="0"/>
              <a:t>a) Substratqualität sichern: Torf und Kompost als komplementäre Rohstoffe</a:t>
            </a:r>
            <a:br>
              <a:rPr lang="de-DE" sz="1600" b="1" dirty="0"/>
            </a:br>
            <a:r>
              <a:rPr lang="de-DE" sz="1600" i="1" dirty="0"/>
              <a:t>Dipl.-</a:t>
            </a:r>
            <a:r>
              <a:rPr lang="de-DE" sz="1600" i="1" dirty="0" err="1"/>
              <a:t>Biol</a:t>
            </a:r>
            <a:r>
              <a:rPr lang="de-DE" sz="1600" i="1" dirty="0"/>
              <a:t>. Philip Testroet (Stellvertretender Geschäftsführer des </a:t>
            </a:r>
            <a:br>
              <a:rPr lang="de-DE" sz="1600" i="1" dirty="0"/>
            </a:br>
            <a:r>
              <a:rPr lang="de-DE" sz="1600" i="1" dirty="0"/>
              <a:t>Industrieverband Garten e. V., Düsseldorf) </a:t>
            </a:r>
          </a:p>
          <a:p>
            <a:pPr marL="1879600" indent="-1879600">
              <a:spcBef>
                <a:spcPts val="800"/>
              </a:spcBef>
              <a:defRPr/>
            </a:pPr>
            <a:r>
              <a:rPr lang="de-DE" sz="1600" b="1" dirty="0">
                <a:solidFill>
                  <a:srgbClr val="FF0000"/>
                </a:solidFill>
              </a:rPr>
              <a:t>	</a:t>
            </a:r>
            <a:r>
              <a:rPr lang="de-DE" sz="1600" b="1" dirty="0"/>
              <a:t>b) Erfordernis von Torf in Hochleistungssubstraten?</a:t>
            </a:r>
            <a:br>
              <a:rPr lang="de-DE" sz="1600" b="1" dirty="0">
                <a:solidFill>
                  <a:srgbClr val="FF0000"/>
                </a:solidFill>
              </a:rPr>
            </a:br>
            <a:r>
              <a:rPr lang="de-DE" sz="1600" i="1" dirty="0"/>
              <a:t>Eric Thieme (Abteilung Forschung &amp; Entwicklung / Renaturierungsprojekte, </a:t>
            </a:r>
            <a:r>
              <a:rPr lang="de-DE" sz="1600" i="1" dirty="0" err="1"/>
              <a:t>Gramoflor</a:t>
            </a:r>
            <a:r>
              <a:rPr lang="de-DE" sz="1600" i="1" dirty="0"/>
              <a:t> GmbH &amp; Co. KG, Vechta)</a:t>
            </a:r>
            <a:endParaRPr lang="de-DE" altLang="de-DE" sz="1200" b="1" dirty="0"/>
          </a:p>
        </p:txBody>
      </p:sp>
      <p:sp>
        <p:nvSpPr>
          <p:cNvPr id="9" name="Foliennummernplatzhalter 2"/>
          <p:cNvSpPr>
            <a:spLocks noGrp="1"/>
          </p:cNvSpPr>
          <p:nvPr>
            <p:ph type="sldNum" sz="quarter" idx="11"/>
          </p:nvPr>
        </p:nvSpPr>
        <p:spPr>
          <a:xfrm>
            <a:off x="8461864" y="6210324"/>
            <a:ext cx="370384" cy="432048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fld id="{441B7192-4A87-4A1D-AE4B-AAA6E2E79647}" type="slidenum">
              <a:rPr lang="de-DE" altLang="de-DE" sz="140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de-DE" altLang="de-DE" sz="1400" dirty="0"/>
          </a:p>
        </p:txBody>
      </p:sp>
      <p:sp>
        <p:nvSpPr>
          <p:cNvPr id="6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1367433" y="6425770"/>
            <a:ext cx="6337126" cy="431652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/>
              <a:t>26. Fachtagung des VHE-Nord e.V. am 08.06.2026, Hotel Munte in Bremen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913"/>
            <a:ext cx="7992888" cy="504825"/>
          </a:xfrm>
        </p:spPr>
        <p:txBody>
          <a:bodyPr/>
          <a:lstStyle/>
          <a:p>
            <a:pPr eaLnBrk="1" hangingPunct="1">
              <a:defRPr/>
            </a:pPr>
            <a:br>
              <a:rPr lang="de-DE" dirty="0"/>
            </a:br>
            <a:r>
              <a:rPr lang="de-DE" altLang="de-DE" sz="1800" dirty="0"/>
              <a:t>„</a:t>
            </a:r>
            <a:r>
              <a:rPr lang="de-DE" sz="1800" b="1" cap="small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Sauberer Bioabfall hilft Moore schützen</a:t>
            </a:r>
            <a:r>
              <a:rPr lang="de-DE" altLang="de-DE" sz="1800" dirty="0"/>
              <a:t>“  </a:t>
            </a:r>
            <a:r>
              <a:rPr lang="de-DE" sz="1800" cap="small" dirty="0"/>
              <a:t>(III)</a:t>
            </a:r>
            <a:br>
              <a:rPr lang="de-DE" dirty="0"/>
            </a:br>
            <a:endParaRPr lang="de-DE" dirty="0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801229"/>
            <a:ext cx="8568952" cy="5544616"/>
          </a:xfrm>
        </p:spPr>
        <p:txBody>
          <a:bodyPr/>
          <a:lstStyle/>
          <a:p>
            <a:pPr marL="1879600" indent="-1879600">
              <a:spcBef>
                <a:spcPts val="800"/>
              </a:spcBef>
              <a:defRPr/>
            </a:pPr>
            <a:endParaRPr lang="de-DE" altLang="de-DE" sz="1800" b="1" u="sng" dirty="0"/>
          </a:p>
          <a:p>
            <a:pPr marL="1879600" indent="-1879600">
              <a:spcBef>
                <a:spcPts val="800"/>
              </a:spcBef>
              <a:defRPr/>
            </a:pPr>
            <a:r>
              <a:rPr lang="de-DE" altLang="de-DE" sz="1600" b="1" u="sng" dirty="0"/>
              <a:t>BLOCK 2:</a:t>
            </a:r>
            <a:r>
              <a:rPr lang="de-DE" altLang="de-DE" sz="1600" b="1" dirty="0"/>
              <a:t>	</a:t>
            </a:r>
            <a:r>
              <a:rPr lang="de-DE" altLang="de-DE" sz="1600" b="1" i="1" dirty="0"/>
              <a:t>Moderation: </a:t>
            </a:r>
            <a:r>
              <a:rPr lang="de-DE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Ralph Hohenschurz-Schmidt, Mitglied im </a:t>
            </a:r>
            <a:r>
              <a:rPr lang="de-DE" altLang="de-DE" sz="1600" i="1" dirty="0"/>
              <a:t>VHE-Nord e.V.</a:t>
            </a:r>
            <a:endParaRPr lang="de-DE" altLang="de-DE" sz="1200" b="1" dirty="0"/>
          </a:p>
          <a:p>
            <a:pPr marL="1879600" indent="-1879600">
              <a:spcBef>
                <a:spcPts val="800"/>
              </a:spcBef>
              <a:defRPr/>
            </a:pPr>
            <a:r>
              <a:rPr lang="de-DE" altLang="de-DE" sz="1600" b="1" dirty="0"/>
              <a:t>16:45 – 17:45 Uhr	Das Projekt Klimafarm – alternative Bewirtschaftungsmöglich-</a:t>
            </a:r>
            <a:r>
              <a:rPr lang="de-DE" altLang="de-DE" sz="1600" b="1" dirty="0" err="1"/>
              <a:t>keiten</a:t>
            </a:r>
            <a:r>
              <a:rPr lang="de-DE" altLang="de-DE" sz="1600" b="1" dirty="0"/>
              <a:t> für Landwirte und Erzeugung von Torfersatzstoffen?</a:t>
            </a:r>
            <a:br>
              <a:rPr lang="de-DE" altLang="de-DE" sz="1600" i="1" dirty="0"/>
            </a:br>
            <a:r>
              <a:rPr lang="de-DE" sz="1600" i="1" dirty="0"/>
              <a:t>Dr. Elena Zydek (Stiftung Naturschutz, Projektleitung Klimafarm, Kiel) </a:t>
            </a:r>
          </a:p>
          <a:p>
            <a:pPr marL="1879600" indent="-1879600">
              <a:spcBef>
                <a:spcPts val="800"/>
              </a:spcBef>
              <a:defRPr/>
            </a:pPr>
            <a:endParaRPr lang="de-DE" altLang="de-DE" sz="1200" b="1" dirty="0"/>
          </a:p>
          <a:p>
            <a:pPr marL="1879600" indent="-1879600">
              <a:spcBef>
                <a:spcPts val="800"/>
              </a:spcBef>
              <a:defRPr/>
            </a:pPr>
            <a:r>
              <a:rPr lang="de-DE" altLang="de-DE" sz="1600" b="1" dirty="0"/>
              <a:t>17:45 – 18:00 Uhr</a:t>
            </a:r>
            <a:r>
              <a:rPr lang="de-DE" altLang="de-DE" sz="1600" b="1" i="1" dirty="0"/>
              <a:t>	</a:t>
            </a:r>
            <a:r>
              <a:rPr lang="de-DE" altLang="de-DE" sz="1600" b="1" dirty="0"/>
              <a:t>Resümee und Schlussdiskussion</a:t>
            </a:r>
          </a:p>
          <a:p>
            <a:pPr marL="1879600" indent="-1879600">
              <a:spcBef>
                <a:spcPts val="800"/>
              </a:spcBef>
              <a:defRPr/>
            </a:pPr>
            <a:endParaRPr lang="de-DE" altLang="de-DE" sz="1600" b="1" dirty="0"/>
          </a:p>
          <a:p>
            <a:pPr marL="1879600" indent="-1879600">
              <a:spcBef>
                <a:spcPts val="800"/>
              </a:spcBef>
              <a:defRPr/>
            </a:pPr>
            <a:r>
              <a:rPr lang="de-DE" altLang="de-DE" sz="1600" b="1" dirty="0"/>
              <a:t>Ab 19:00 Uhr 	laden wir Sie herzlich zu einem abendlichen Erfahrungsaustausch bei Speis und Trank </a:t>
            </a:r>
            <a:r>
              <a:rPr lang="de-DE" altLang="de-DE" sz="1600" b="1" dirty="0">
                <a:solidFill>
                  <a:schemeClr val="accent4"/>
                </a:solidFill>
              </a:rPr>
              <a:t>im Restaurant </a:t>
            </a:r>
            <a:r>
              <a:rPr lang="de-DE" altLang="de-DE" sz="1600" b="1" i="1" dirty="0">
                <a:solidFill>
                  <a:schemeClr val="accent4"/>
                </a:solidFill>
              </a:rPr>
              <a:t>Wels</a:t>
            </a:r>
            <a:r>
              <a:rPr lang="de-DE" altLang="de-DE" sz="1600" b="1" dirty="0">
                <a:solidFill>
                  <a:schemeClr val="accent4"/>
                </a:solidFill>
              </a:rPr>
              <a:t> ein.</a:t>
            </a:r>
          </a:p>
        </p:txBody>
      </p:sp>
      <p:sp>
        <p:nvSpPr>
          <p:cNvPr id="9" name="Foliennummernplatzhalter 2"/>
          <p:cNvSpPr>
            <a:spLocks noGrp="1"/>
          </p:cNvSpPr>
          <p:nvPr>
            <p:ph type="sldNum" sz="quarter" idx="11"/>
          </p:nvPr>
        </p:nvSpPr>
        <p:spPr>
          <a:xfrm>
            <a:off x="8461864" y="6210324"/>
            <a:ext cx="370384" cy="432048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fld id="{441B7192-4A87-4A1D-AE4B-AAA6E2E79647}" type="slidenum">
              <a:rPr lang="de-DE" altLang="de-DE" sz="140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de-DE" altLang="de-DE" sz="1400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913"/>
            <a:ext cx="7992888" cy="504825"/>
          </a:xfrm>
        </p:spPr>
        <p:txBody>
          <a:bodyPr/>
          <a:lstStyle/>
          <a:p>
            <a:pPr eaLnBrk="1" hangingPunct="1">
              <a:defRPr/>
            </a:pPr>
            <a:br>
              <a:rPr lang="de-DE" dirty="0"/>
            </a:br>
            <a:r>
              <a:rPr lang="de-DE" altLang="de-DE" sz="1800" dirty="0">
                <a:solidFill>
                  <a:srgbClr val="000000"/>
                </a:solidFill>
              </a:rPr>
              <a:t>„</a:t>
            </a:r>
            <a:r>
              <a:rPr lang="de-DE" sz="1800" b="1" cap="small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Sauberer Bioabfall hilft Moore schützen</a:t>
            </a:r>
            <a:r>
              <a:rPr lang="de-DE" altLang="de-DE" sz="1800" dirty="0"/>
              <a:t>“  </a:t>
            </a:r>
            <a:r>
              <a:rPr lang="de-DE" sz="1800" cap="small" dirty="0"/>
              <a:t>(IV)</a:t>
            </a:r>
            <a:br>
              <a:rPr lang="de-DE" dirty="0"/>
            </a:br>
            <a:endParaRPr lang="de-DE" dirty="0"/>
          </a:p>
        </p:txBody>
      </p:sp>
      <p:sp>
        <p:nvSpPr>
          <p:cNvPr id="7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1367433" y="6425770"/>
            <a:ext cx="6337126" cy="431652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/>
              <a:t>26. Fachtagung des VHE-Nord e.V. am 08.06.2026, Hotel Munte in Bremen</a:t>
            </a:r>
          </a:p>
        </p:txBody>
      </p:sp>
    </p:spTree>
    <p:extLst>
      <p:ext uri="{BB962C8B-B14F-4D97-AF65-F5344CB8AC3E}">
        <p14:creationId xmlns:p14="http://schemas.microsoft.com/office/powerpoint/2010/main" val="2859911555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6832" y="187251"/>
            <a:ext cx="7777163" cy="504825"/>
          </a:xfrm>
        </p:spPr>
        <p:txBody>
          <a:bodyPr/>
          <a:lstStyle/>
          <a:p>
            <a:pPr eaLnBrk="1" hangingPunct="1"/>
            <a:r>
              <a:rPr lang="de-DE" altLang="de-DE" dirty="0"/>
              <a:t>Organisatorische Hinweise zum weiteren Ablauf:</a:t>
            </a:r>
          </a:p>
        </p:txBody>
      </p:sp>
      <p:sp>
        <p:nvSpPr>
          <p:cNvPr id="15364" name="Inhaltsplatzhalter 1"/>
          <p:cNvSpPr>
            <a:spLocks noGrp="1"/>
          </p:cNvSpPr>
          <p:nvPr>
            <p:ph idx="1"/>
          </p:nvPr>
        </p:nvSpPr>
        <p:spPr>
          <a:xfrm>
            <a:off x="262601" y="836712"/>
            <a:ext cx="8569647" cy="4392488"/>
          </a:xfrm>
        </p:spPr>
        <p:txBody>
          <a:bodyPr/>
          <a:lstStyle/>
          <a:p>
            <a:pPr marL="1879600" indent="-1879600" defTabSz="231775">
              <a:spcBef>
                <a:spcPts val="600"/>
              </a:spcBef>
              <a:spcAft>
                <a:spcPts val="600"/>
              </a:spcAft>
              <a:defRPr/>
            </a:pPr>
            <a:endParaRPr lang="de-DE" sz="1800" b="1" dirty="0">
              <a:solidFill>
                <a:srgbClr val="FF0000"/>
              </a:solidFill>
            </a:endParaRPr>
          </a:p>
          <a:p>
            <a:pPr marL="1879600" indent="-1879600" defTabSz="231775">
              <a:spcBef>
                <a:spcPts val="600"/>
              </a:spcBef>
              <a:spcAft>
                <a:spcPts val="600"/>
              </a:spcAft>
              <a:defRPr/>
            </a:pPr>
            <a:r>
              <a:rPr lang="de-DE" altLang="de-DE" sz="1800" b="1" u="sng" dirty="0">
                <a:solidFill>
                  <a:srgbClr val="000000"/>
                </a:solidFill>
              </a:rPr>
              <a:t>Tag 2: 09. Juni 2026</a:t>
            </a:r>
          </a:p>
          <a:p>
            <a:pPr marL="1879600" indent="-1879600" defTabSz="231775">
              <a:spcBef>
                <a:spcPts val="0"/>
              </a:spcBef>
              <a:spcAft>
                <a:spcPts val="0"/>
              </a:spcAft>
              <a:defRPr/>
            </a:pPr>
            <a:endParaRPr lang="de-DE" altLang="de-DE" sz="1800" b="1" u="sng" dirty="0">
              <a:solidFill>
                <a:srgbClr val="000000"/>
              </a:solidFill>
            </a:endParaRPr>
          </a:p>
          <a:p>
            <a:pPr marL="2332038" indent="-2332038" defTabSz="231775">
              <a:spcBef>
                <a:spcPts val="800"/>
              </a:spcBef>
              <a:spcAft>
                <a:spcPts val="600"/>
              </a:spcAft>
              <a:defRPr/>
            </a:pPr>
            <a:r>
              <a:rPr lang="de-DE" sz="1800" dirty="0">
                <a:solidFill>
                  <a:srgbClr val="000000"/>
                </a:solidFill>
              </a:rPr>
              <a:t>09:00 </a:t>
            </a:r>
            <a:r>
              <a:rPr lang="de-DE" altLang="de-DE" sz="1800" dirty="0">
                <a:solidFill>
                  <a:srgbClr val="000000"/>
                </a:solidFill>
              </a:rPr>
              <a:t>–</a:t>
            </a:r>
            <a:r>
              <a:rPr lang="de-DE" sz="1800" dirty="0">
                <a:solidFill>
                  <a:srgbClr val="000000"/>
                </a:solidFill>
              </a:rPr>
              <a:t> ca. 12:00 Uhr	38. </a:t>
            </a:r>
            <a:r>
              <a:rPr lang="de-DE" sz="1800" u="sng" dirty="0">
                <a:solidFill>
                  <a:srgbClr val="000000"/>
                </a:solidFill>
              </a:rPr>
              <a:t>Mitgliederversammlung</a:t>
            </a:r>
            <a:r>
              <a:rPr lang="de-DE" sz="1800" dirty="0">
                <a:solidFill>
                  <a:srgbClr val="000000"/>
                </a:solidFill>
              </a:rPr>
              <a:t> des VHE-Nord e.V.</a:t>
            </a:r>
            <a:br>
              <a:rPr lang="de-DE" sz="1800" dirty="0">
                <a:solidFill>
                  <a:srgbClr val="000000"/>
                </a:solidFill>
              </a:rPr>
            </a:br>
            <a:r>
              <a:rPr lang="de-DE" sz="1800" dirty="0">
                <a:solidFill>
                  <a:srgbClr val="000000"/>
                </a:solidFill>
              </a:rPr>
              <a:t>(im gleichen Raum wie heute)</a:t>
            </a:r>
          </a:p>
          <a:p>
            <a:pPr marL="2332038" indent="-2332038" defTabSz="231775">
              <a:spcBef>
                <a:spcPts val="800"/>
              </a:spcBef>
              <a:spcAft>
                <a:spcPts val="600"/>
              </a:spcAft>
              <a:defRPr/>
            </a:pPr>
            <a:r>
              <a:rPr lang="de-DE" sz="1800" dirty="0">
                <a:solidFill>
                  <a:srgbClr val="000000"/>
                </a:solidFill>
              </a:rPr>
              <a:t>Ca. 12:00 – 12:45 Uhr 	</a:t>
            </a:r>
            <a:r>
              <a:rPr lang="de-DE" sz="1800" dirty="0">
                <a:solidFill>
                  <a:schemeClr val="accent4"/>
                </a:solidFill>
              </a:rPr>
              <a:t>Mittagsimbiss (im Restaurant </a:t>
            </a:r>
            <a:r>
              <a:rPr lang="de-DE" sz="1800" i="1" dirty="0">
                <a:solidFill>
                  <a:schemeClr val="accent4"/>
                </a:solidFill>
              </a:rPr>
              <a:t>Wels</a:t>
            </a:r>
            <a:r>
              <a:rPr lang="de-DE" sz="1800" dirty="0">
                <a:solidFill>
                  <a:schemeClr val="accent4"/>
                </a:solidFill>
              </a:rPr>
              <a:t>)</a:t>
            </a:r>
          </a:p>
        </p:txBody>
      </p:sp>
      <p:sp>
        <p:nvSpPr>
          <p:cNvPr id="8" name="Foliennummernplatzhalter 2"/>
          <p:cNvSpPr>
            <a:spLocks noGrp="1"/>
          </p:cNvSpPr>
          <p:nvPr>
            <p:ph type="sldNum" sz="quarter" idx="11"/>
          </p:nvPr>
        </p:nvSpPr>
        <p:spPr>
          <a:xfrm>
            <a:off x="8461864" y="6210324"/>
            <a:ext cx="370384" cy="432048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fld id="{441B7192-4A87-4A1D-AE4B-AAA6E2E79647}" type="slidenum">
              <a:rPr lang="de-DE" altLang="de-DE" sz="140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de-DE" altLang="de-DE" sz="1400" dirty="0"/>
          </a:p>
        </p:txBody>
      </p:sp>
      <p:sp>
        <p:nvSpPr>
          <p:cNvPr id="6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1367433" y="6425770"/>
            <a:ext cx="6337126" cy="431652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/>
              <a:t>26. Fachtagung des VHE-Nord e.V. am 08.06.2026, Hotel Munte in Bremen</a:t>
            </a:r>
          </a:p>
        </p:txBody>
      </p:sp>
    </p:spTree>
    <p:extLst>
      <p:ext uri="{BB962C8B-B14F-4D97-AF65-F5344CB8AC3E}">
        <p14:creationId xmlns:p14="http://schemas.microsoft.com/office/powerpoint/2010/main" val="3439298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altLang="de-DE"/>
          </a:p>
        </p:txBody>
      </p:sp>
      <p:sp>
        <p:nvSpPr>
          <p:cNvPr id="18435" name="Inhaltsplatzhalter 2"/>
          <p:cNvSpPr>
            <a:spLocks noGrp="1"/>
          </p:cNvSpPr>
          <p:nvPr>
            <p:ph idx="1"/>
          </p:nvPr>
        </p:nvSpPr>
        <p:spPr>
          <a:xfrm>
            <a:off x="323850" y="1052513"/>
            <a:ext cx="8437563" cy="5256212"/>
          </a:xfrm>
        </p:spPr>
        <p:txBody>
          <a:bodyPr/>
          <a:lstStyle/>
          <a:p>
            <a:pPr algn="ctr">
              <a:spcBef>
                <a:spcPts val="1200"/>
              </a:spcBef>
            </a:pPr>
            <a:endParaRPr lang="de-DE" altLang="de-DE" sz="5400" b="1" dirty="0">
              <a:solidFill>
                <a:srgbClr val="FF0000"/>
              </a:solidFill>
            </a:endParaRPr>
          </a:p>
          <a:p>
            <a:pPr algn="ctr">
              <a:spcBef>
                <a:spcPts val="1200"/>
              </a:spcBef>
            </a:pPr>
            <a:r>
              <a:rPr lang="de-DE" altLang="de-DE" sz="5400" b="1" dirty="0">
                <a:solidFill>
                  <a:srgbClr val="FF0000"/>
                </a:solidFill>
              </a:rPr>
              <a:t>Umweltschutz praktizieren, deshalb</a:t>
            </a:r>
            <a:br>
              <a:rPr lang="de-DE" altLang="de-DE" sz="5400" b="1" dirty="0">
                <a:solidFill>
                  <a:srgbClr val="FF0000"/>
                </a:solidFill>
              </a:rPr>
            </a:br>
            <a:r>
              <a:rPr lang="de-DE" altLang="de-DE" sz="5400" b="1" dirty="0">
                <a:solidFill>
                  <a:srgbClr val="FF0000"/>
                </a:solidFill>
              </a:rPr>
              <a:t>Rückgabe der</a:t>
            </a:r>
            <a:br>
              <a:rPr lang="de-DE" altLang="de-DE" sz="5400" b="1" dirty="0">
                <a:solidFill>
                  <a:srgbClr val="FF0000"/>
                </a:solidFill>
              </a:rPr>
            </a:br>
            <a:r>
              <a:rPr lang="de-DE" altLang="de-DE" sz="5400" b="1" dirty="0">
                <a:solidFill>
                  <a:srgbClr val="FF0000"/>
                </a:solidFill>
              </a:rPr>
              <a:t>Namensschilder!!!</a:t>
            </a:r>
          </a:p>
        </p:txBody>
      </p:sp>
      <p:sp>
        <p:nvSpPr>
          <p:cNvPr id="8" name="Foliennummernplatzhalter 2"/>
          <p:cNvSpPr>
            <a:spLocks noGrp="1"/>
          </p:cNvSpPr>
          <p:nvPr>
            <p:ph type="sldNum" sz="quarter" idx="11"/>
          </p:nvPr>
        </p:nvSpPr>
        <p:spPr>
          <a:xfrm>
            <a:off x="8461864" y="6210324"/>
            <a:ext cx="370384" cy="432048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fld id="{441B7192-4A87-4A1D-AE4B-AAA6E2E79647}" type="slidenum">
              <a:rPr lang="de-DE" altLang="de-DE" sz="140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de-DE" altLang="de-DE" sz="1400" dirty="0"/>
          </a:p>
        </p:txBody>
      </p:sp>
      <p:sp>
        <p:nvSpPr>
          <p:cNvPr id="6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1367433" y="6425770"/>
            <a:ext cx="6337126" cy="431652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/>
              <a:t>26. Fachtagung des VHE-Nord e.V. am 08.06.2026, Hotel Munte in Bremen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854</Words>
  <Application>Microsoft Office PowerPoint</Application>
  <PresentationFormat>Bildschirmpräsentation (4:3)</PresentationFormat>
  <Paragraphs>88</Paragraphs>
  <Slides>10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Aptos</vt:lpstr>
      <vt:lpstr>Arial</vt:lpstr>
      <vt:lpstr>Helvetica Neue</vt:lpstr>
      <vt:lpstr>Wingdings</vt:lpstr>
      <vt:lpstr>1_Standarddesign</vt:lpstr>
      <vt:lpstr>26. Fachtagung des VHE-Nord e.V.  „SAUBERER BIOABFALL HILFT MOORE SCHÜTZEN“</vt:lpstr>
      <vt:lpstr>PowerPoint-Präsentation</vt:lpstr>
      <vt:lpstr> „Sauberer Bioabfall hilft Moore schützen“  (I) </vt:lpstr>
      <vt:lpstr> „ Sauberer Bioabfall hilft Moore schützen“ (II) </vt:lpstr>
      <vt:lpstr> Pause </vt:lpstr>
      <vt:lpstr>PowerPoint-Präsentation</vt:lpstr>
      <vt:lpstr> „ Sauberer Bioabfall hilft Moore schützen“  (III) </vt:lpstr>
      <vt:lpstr> „ Sauberer Bioabfall hilft Moore schützen“  (IV) </vt:lpstr>
      <vt:lpstr>Organisatorische Hinweise zum weiteren Ablauf: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Jens</dc:creator>
  <cp:lastModifiedBy>Büro</cp:lastModifiedBy>
  <cp:revision>432</cp:revision>
  <cp:lastPrinted>2026-06-05T10:21:59Z</cp:lastPrinted>
  <dcterms:created xsi:type="dcterms:W3CDTF">2011-10-13T17:03:59Z</dcterms:created>
  <dcterms:modified xsi:type="dcterms:W3CDTF">2026-06-05T10:31:43Z</dcterms:modified>
</cp:coreProperties>
</file>